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70" r:id="rId5"/>
    <p:sldId id="261" r:id="rId6"/>
    <p:sldId id="723" r:id="rId7"/>
    <p:sldId id="725" r:id="rId8"/>
    <p:sldId id="740" r:id="rId9"/>
    <p:sldId id="727" r:id="rId10"/>
    <p:sldId id="741" r:id="rId11"/>
    <p:sldId id="742" r:id="rId12"/>
    <p:sldId id="743" r:id="rId13"/>
    <p:sldId id="72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E6E6E6"/>
    <a:srgbClr val="1C1E26"/>
    <a:srgbClr val="303342"/>
    <a:srgbClr val="485F74"/>
    <a:srgbClr val="354655"/>
    <a:srgbClr val="C80000"/>
    <a:srgbClr val="85B31F"/>
    <a:srgbClr val="3C4052"/>
    <a:srgbClr val="D8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91" autoAdjust="0"/>
    <p:restoredTop sz="95652" autoAdjust="0"/>
  </p:normalViewPr>
  <p:slideViewPr>
    <p:cSldViewPr snapToGrid="0">
      <p:cViewPr varScale="1">
        <p:scale>
          <a:sx n="86" d="100"/>
          <a:sy n="86" d="100"/>
        </p:scale>
        <p:origin x="288" y="62"/>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10/25/18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1</a:t>
            </a:fld>
            <a:endParaRPr lang="en-US"/>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10</a:t>
            </a:fld>
            <a:endParaRPr lang="en-US"/>
          </a:p>
        </p:txBody>
      </p:sp>
    </p:spTree>
    <p:extLst>
      <p:ext uri="{BB962C8B-B14F-4D97-AF65-F5344CB8AC3E}">
        <p14:creationId xmlns:p14="http://schemas.microsoft.com/office/powerpoint/2010/main" val="1824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2</a:t>
            </a:fld>
            <a:endParaRPr lang="en-US"/>
          </a:p>
        </p:txBody>
      </p:sp>
    </p:spTree>
    <p:extLst>
      <p:ext uri="{BB962C8B-B14F-4D97-AF65-F5344CB8AC3E}">
        <p14:creationId xmlns:p14="http://schemas.microsoft.com/office/powerpoint/2010/main" val="68663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3</a:t>
            </a:fld>
            <a:endParaRPr lang="en-US"/>
          </a:p>
        </p:txBody>
      </p:sp>
    </p:spTree>
    <p:extLst>
      <p:ext uri="{BB962C8B-B14F-4D97-AF65-F5344CB8AC3E}">
        <p14:creationId xmlns:p14="http://schemas.microsoft.com/office/powerpoint/2010/main" val="363799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4</a:t>
            </a:fld>
            <a:endParaRPr lang="en-US"/>
          </a:p>
        </p:txBody>
      </p:sp>
    </p:spTree>
    <p:extLst>
      <p:ext uri="{BB962C8B-B14F-4D97-AF65-F5344CB8AC3E}">
        <p14:creationId xmlns:p14="http://schemas.microsoft.com/office/powerpoint/2010/main" val="123649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5</a:t>
            </a:fld>
            <a:endParaRPr lang="en-US"/>
          </a:p>
        </p:txBody>
      </p:sp>
    </p:spTree>
    <p:extLst>
      <p:ext uri="{BB962C8B-B14F-4D97-AF65-F5344CB8AC3E}">
        <p14:creationId xmlns:p14="http://schemas.microsoft.com/office/powerpoint/2010/main" val="299079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6</a:t>
            </a:fld>
            <a:endParaRPr lang="en-US"/>
          </a:p>
        </p:txBody>
      </p:sp>
    </p:spTree>
    <p:extLst>
      <p:ext uri="{BB962C8B-B14F-4D97-AF65-F5344CB8AC3E}">
        <p14:creationId xmlns:p14="http://schemas.microsoft.com/office/powerpoint/2010/main" val="26863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7</a:t>
            </a:fld>
            <a:endParaRPr lang="en-US"/>
          </a:p>
        </p:txBody>
      </p:sp>
    </p:spTree>
    <p:extLst>
      <p:ext uri="{BB962C8B-B14F-4D97-AF65-F5344CB8AC3E}">
        <p14:creationId xmlns:p14="http://schemas.microsoft.com/office/powerpoint/2010/main" val="130236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8</a:t>
            </a:fld>
            <a:endParaRPr lang="en-US"/>
          </a:p>
        </p:txBody>
      </p:sp>
    </p:spTree>
    <p:extLst>
      <p:ext uri="{BB962C8B-B14F-4D97-AF65-F5344CB8AC3E}">
        <p14:creationId xmlns:p14="http://schemas.microsoft.com/office/powerpoint/2010/main" val="2221559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220CB7-DCA5-4E5B-97F1-300CDD8D2AAB}" type="slidenum">
              <a:rPr lang="en-US" smtClean="0"/>
              <a:t>9</a:t>
            </a:fld>
            <a:endParaRPr lang="en-US"/>
          </a:p>
        </p:txBody>
      </p:sp>
    </p:spTree>
    <p:extLst>
      <p:ext uri="{BB962C8B-B14F-4D97-AF65-F5344CB8AC3E}">
        <p14:creationId xmlns:p14="http://schemas.microsoft.com/office/powerpoint/2010/main" val="295316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70997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32539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rot="10800000">
            <a:off x="11858328" y="148422"/>
            <a:ext cx="332874" cy="590718"/>
            <a:chOff x="10026" y="148425"/>
            <a:chExt cx="332874" cy="590718"/>
          </a:xfrm>
        </p:grpSpPr>
        <p:sp>
          <p:nvSpPr>
            <p:cNvPr id="16" name="Rectangle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id-ID" sz="1200" b="0" i="0" strike="noStrike" spc="0" smtClean="0">
                <a:solidFill>
                  <a:schemeClr val="accent1"/>
                </a:solidFill>
                <a:latin typeface="+mn-lt"/>
                <a:ea typeface="Roboto Condensed Light" panose="02000000000000000000" pitchFamily="2" charset="0"/>
                <a:cs typeface="Segoe UI Light" panose="020B0502040204020203" pitchFamily="34" charset="0"/>
              </a:rPr>
              <a:pPr algn="r"/>
              <a:t>‹#›</a:t>
            </a:fld>
            <a:endParaRPr lang="id-ID" sz="8000" b="0" i="0" strike="noStrike" spc="0" dirty="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TextBox 8"/>
          <p:cNvSpPr txBox="1"/>
          <p:nvPr userDrawn="1"/>
        </p:nvSpPr>
        <p:spPr>
          <a:xfrm>
            <a:off x="68580" y="6528300"/>
            <a:ext cx="1684329" cy="276999"/>
          </a:xfrm>
          <a:prstGeom prst="rect">
            <a:avLst/>
          </a:prstGeom>
          <a:noFill/>
        </p:spPr>
        <p:txBody>
          <a:bodyPr wrap="square" rtlCol="0">
            <a:spAutoFit/>
          </a:bodyPr>
          <a:lstStyle/>
          <a:p>
            <a:pPr algn="l"/>
            <a:r>
              <a:rPr lang="en-US" sz="1200" b="1" dirty="0">
                <a:solidFill>
                  <a:schemeClr val="accent1"/>
                </a:solidFill>
                <a:latin typeface="+mn-lt"/>
              </a:rPr>
              <a:t>Your </a:t>
            </a:r>
            <a:r>
              <a:rPr lang="en-US" sz="1200" b="1" baseline="0" dirty="0">
                <a:solidFill>
                  <a:schemeClr val="accent1"/>
                </a:solidFill>
                <a:latin typeface="+mn-lt"/>
              </a:rPr>
              <a:t>Coffee Shop</a:t>
            </a:r>
            <a:endParaRPr lang="en-US" sz="1200" b="1" dirty="0">
              <a:solidFill>
                <a:schemeClr val="accent1"/>
              </a:solidFill>
              <a:latin typeface="+mn-lt"/>
            </a:endParaRP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6" name="Rectangle 5"/>
          <p:cNvSpPr/>
          <p:nvPr/>
        </p:nvSpPr>
        <p:spPr>
          <a:xfrm>
            <a:off x="0" y="0"/>
            <a:ext cx="12192000"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3973467" y="4658381"/>
            <a:ext cx="4245073" cy="646331"/>
          </a:xfrm>
          <a:prstGeom prst="rect">
            <a:avLst/>
          </a:prstGeom>
          <a:noFill/>
        </p:spPr>
        <p:txBody>
          <a:bodyPr wrap="square" rtlCol="0">
            <a:spAutoFit/>
          </a:bodyPr>
          <a:lstStyle/>
          <a:p>
            <a:pPr algn="ctr"/>
            <a:r>
              <a:rPr lang="en-US" sz="3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Bundles of Dough</a:t>
            </a:r>
          </a:p>
        </p:txBody>
      </p:sp>
      <p:sp>
        <p:nvSpPr>
          <p:cNvPr id="23" name="TextBox 22"/>
          <p:cNvSpPr txBox="1"/>
          <p:nvPr/>
        </p:nvSpPr>
        <p:spPr>
          <a:xfrm>
            <a:off x="4902405" y="6423298"/>
            <a:ext cx="2387192" cy="338554"/>
          </a:xfrm>
          <a:prstGeom prst="rect">
            <a:avLst/>
          </a:prstGeom>
          <a:noFill/>
        </p:spPr>
        <p:txBody>
          <a:bodyPr wrap="none" rtlCol="0">
            <a:spAutoFit/>
          </a:bodyPr>
          <a:lstStyle/>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Data Analysis</a:t>
            </a:r>
          </a:p>
        </p:txBody>
      </p:sp>
      <p:pic>
        <p:nvPicPr>
          <p:cNvPr id="7" name="Picture 6">
            <a:extLst>
              <a:ext uri="{FF2B5EF4-FFF2-40B4-BE49-F238E27FC236}">
                <a16:creationId xmlns:a16="http://schemas.microsoft.com/office/drawing/2014/main" id="{541B454C-8FED-402C-8620-B7E4513F5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620126"/>
          </a:xfrm>
          <a:prstGeom prst="rect">
            <a:avLst/>
          </a:prstGeom>
        </p:spPr>
      </p:pic>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TextBox 10"/>
          <p:cNvSpPr txBox="1"/>
          <p:nvPr/>
        </p:nvSpPr>
        <p:spPr>
          <a:xfrm>
            <a:off x="2073749" y="1811629"/>
            <a:ext cx="46013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THANK YOU!</a:t>
            </a:r>
          </a:p>
        </p:txBody>
      </p:sp>
      <p:sp>
        <p:nvSpPr>
          <p:cNvPr id="12" name="Shape 5099"/>
          <p:cNvSpPr/>
          <p:nvPr/>
        </p:nvSpPr>
        <p:spPr>
          <a:xfrm>
            <a:off x="2146626" y="3543124"/>
            <a:ext cx="254834" cy="243225"/>
          </a:xfrm>
          <a:custGeom>
            <a:avLst/>
            <a:gdLst/>
            <a:ahLst/>
            <a:cxnLst/>
            <a:rect l="0" t="0" r="0" b="0"/>
            <a:pathLst>
              <a:path w="120000" h="120000" extrusionOk="0">
                <a:moveTo>
                  <a:pt x="94490" y="91015"/>
                </a:moveTo>
                <a:lnTo>
                  <a:pt x="94490" y="91015"/>
                </a:lnTo>
                <a:cubicBezTo>
                  <a:pt x="78351" y="83972"/>
                  <a:pt x="73926" y="79097"/>
                  <a:pt x="73926" y="67178"/>
                </a:cubicBezTo>
                <a:cubicBezTo>
                  <a:pt x="73926" y="62302"/>
                  <a:pt x="78351" y="64740"/>
                  <a:pt x="80694" y="52821"/>
                </a:cubicBezTo>
                <a:cubicBezTo>
                  <a:pt x="80694" y="47674"/>
                  <a:pt x="85379" y="52821"/>
                  <a:pt x="85379" y="40902"/>
                </a:cubicBezTo>
                <a:cubicBezTo>
                  <a:pt x="85379" y="35756"/>
                  <a:pt x="83036" y="35756"/>
                  <a:pt x="83036" y="35756"/>
                </a:cubicBezTo>
                <a:cubicBezTo>
                  <a:pt x="83036" y="35756"/>
                  <a:pt x="85379" y="28713"/>
                  <a:pt x="85379" y="23837"/>
                </a:cubicBezTo>
                <a:cubicBezTo>
                  <a:pt x="85379" y="16523"/>
                  <a:pt x="83036" y="0"/>
                  <a:pt x="59869" y="0"/>
                </a:cubicBezTo>
                <a:cubicBezTo>
                  <a:pt x="36702" y="0"/>
                  <a:pt x="34360" y="16523"/>
                  <a:pt x="34360" y="23837"/>
                </a:cubicBezTo>
                <a:cubicBezTo>
                  <a:pt x="34360" y="28713"/>
                  <a:pt x="36702" y="35756"/>
                  <a:pt x="36702" y="35756"/>
                </a:cubicBezTo>
                <a:cubicBezTo>
                  <a:pt x="36702" y="35756"/>
                  <a:pt x="34360" y="35756"/>
                  <a:pt x="34360" y="40902"/>
                </a:cubicBezTo>
                <a:cubicBezTo>
                  <a:pt x="34360" y="52821"/>
                  <a:pt x="39045" y="47674"/>
                  <a:pt x="39045" y="52821"/>
                </a:cubicBezTo>
                <a:cubicBezTo>
                  <a:pt x="41388" y="64740"/>
                  <a:pt x="46073" y="62302"/>
                  <a:pt x="46073" y="67178"/>
                </a:cubicBezTo>
                <a:cubicBezTo>
                  <a:pt x="46073" y="79097"/>
                  <a:pt x="41388" y="83972"/>
                  <a:pt x="25249" y="91015"/>
                </a:cubicBezTo>
                <a:cubicBezTo>
                  <a:pt x="9110" y="95891"/>
                  <a:pt x="0" y="102934"/>
                  <a:pt x="0" y="107810"/>
                </a:cubicBezTo>
                <a:cubicBezTo>
                  <a:pt x="0" y="110248"/>
                  <a:pt x="0" y="119729"/>
                  <a:pt x="0" y="119729"/>
                </a:cubicBezTo>
                <a:cubicBezTo>
                  <a:pt x="59869" y="119729"/>
                  <a:pt x="59869" y="119729"/>
                  <a:pt x="59869" y="119729"/>
                </a:cubicBezTo>
                <a:cubicBezTo>
                  <a:pt x="119739" y="119729"/>
                  <a:pt x="119739" y="119729"/>
                  <a:pt x="119739" y="119729"/>
                </a:cubicBezTo>
                <a:cubicBezTo>
                  <a:pt x="119739" y="119729"/>
                  <a:pt x="119739" y="110248"/>
                  <a:pt x="119739" y="107810"/>
                </a:cubicBezTo>
                <a:cubicBezTo>
                  <a:pt x="119739" y="102934"/>
                  <a:pt x="110629" y="95891"/>
                  <a:pt x="94490" y="91015"/>
                </a:cubicBezTo>
              </a:path>
            </a:pathLst>
          </a:custGeom>
          <a:solidFill>
            <a:schemeClr val="accent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 name="Shape 5104"/>
          <p:cNvSpPr/>
          <p:nvPr/>
        </p:nvSpPr>
        <p:spPr>
          <a:xfrm>
            <a:off x="2146626" y="4119620"/>
            <a:ext cx="254834" cy="157609"/>
          </a:xfrm>
          <a:custGeom>
            <a:avLst/>
            <a:gdLst/>
            <a:ahLst/>
            <a:cxnLst/>
            <a:rect l="0" t="0" r="0" b="0"/>
            <a:pathLst>
              <a:path w="120000" h="120000" extrusionOk="0">
                <a:moveTo>
                  <a:pt x="4685" y="11368"/>
                </a:moveTo>
                <a:lnTo>
                  <a:pt x="4685" y="11368"/>
                </a:lnTo>
                <a:cubicBezTo>
                  <a:pt x="9110" y="14736"/>
                  <a:pt x="52841" y="52631"/>
                  <a:pt x="52841" y="52631"/>
                </a:cubicBezTo>
                <a:cubicBezTo>
                  <a:pt x="55184" y="56000"/>
                  <a:pt x="57527" y="56000"/>
                  <a:pt x="60130" y="56000"/>
                </a:cubicBezTo>
                <a:cubicBezTo>
                  <a:pt x="62212" y="56000"/>
                  <a:pt x="64555" y="56000"/>
                  <a:pt x="64555" y="52631"/>
                </a:cubicBezTo>
                <a:cubicBezTo>
                  <a:pt x="66637" y="52631"/>
                  <a:pt x="110629" y="14736"/>
                  <a:pt x="112971" y="11368"/>
                </a:cubicBezTo>
                <a:cubicBezTo>
                  <a:pt x="117657" y="7578"/>
                  <a:pt x="119739" y="0"/>
                  <a:pt x="115314" y="0"/>
                </a:cubicBezTo>
                <a:cubicBezTo>
                  <a:pt x="4685" y="0"/>
                  <a:pt x="4685" y="0"/>
                  <a:pt x="4685" y="0"/>
                </a:cubicBezTo>
                <a:cubicBezTo>
                  <a:pt x="0" y="0"/>
                  <a:pt x="2342" y="7578"/>
                  <a:pt x="4685" y="11368"/>
                </a:cubicBezTo>
                <a:close/>
                <a:moveTo>
                  <a:pt x="115314" y="33684"/>
                </a:moveTo>
                <a:lnTo>
                  <a:pt x="115314" y="33684"/>
                </a:lnTo>
                <a:cubicBezTo>
                  <a:pt x="112971" y="33684"/>
                  <a:pt x="66637" y="71157"/>
                  <a:pt x="64555" y="74947"/>
                </a:cubicBezTo>
                <a:cubicBezTo>
                  <a:pt x="64555" y="74947"/>
                  <a:pt x="62212" y="74947"/>
                  <a:pt x="60130" y="74947"/>
                </a:cubicBezTo>
                <a:cubicBezTo>
                  <a:pt x="57527" y="74947"/>
                  <a:pt x="55184" y="74947"/>
                  <a:pt x="52841" y="74947"/>
                </a:cubicBezTo>
                <a:cubicBezTo>
                  <a:pt x="50498" y="71157"/>
                  <a:pt x="7028" y="33684"/>
                  <a:pt x="4685" y="33684"/>
                </a:cubicBezTo>
                <a:cubicBezTo>
                  <a:pt x="2342" y="30315"/>
                  <a:pt x="2342" y="33684"/>
                  <a:pt x="2342" y="33684"/>
                </a:cubicBezTo>
                <a:cubicBezTo>
                  <a:pt x="2342" y="37052"/>
                  <a:pt x="2342" y="112000"/>
                  <a:pt x="2342" y="112000"/>
                </a:cubicBezTo>
                <a:cubicBezTo>
                  <a:pt x="2342" y="115789"/>
                  <a:pt x="4685" y="119578"/>
                  <a:pt x="9110" y="119578"/>
                </a:cubicBezTo>
                <a:cubicBezTo>
                  <a:pt x="110629" y="119578"/>
                  <a:pt x="110629" y="119578"/>
                  <a:pt x="110629" y="119578"/>
                </a:cubicBezTo>
                <a:cubicBezTo>
                  <a:pt x="115314" y="119578"/>
                  <a:pt x="117657" y="115789"/>
                  <a:pt x="117657" y="112000"/>
                </a:cubicBezTo>
                <a:cubicBezTo>
                  <a:pt x="117657" y="112000"/>
                  <a:pt x="117657" y="37052"/>
                  <a:pt x="117657" y="33684"/>
                </a:cubicBezTo>
                <a:cubicBezTo>
                  <a:pt x="117657" y="33684"/>
                  <a:pt x="117657" y="30315"/>
                  <a:pt x="115314" y="33684"/>
                </a:cubicBezTo>
                <a:close/>
              </a:path>
            </a:pathLst>
          </a:custGeom>
          <a:solidFill>
            <a:schemeClr val="accent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4" name="Shape 5124"/>
          <p:cNvSpPr/>
          <p:nvPr/>
        </p:nvSpPr>
        <p:spPr>
          <a:xfrm>
            <a:off x="2196231" y="4610500"/>
            <a:ext cx="155623" cy="268520"/>
          </a:xfrm>
          <a:custGeom>
            <a:avLst/>
            <a:gdLst/>
            <a:ahLst/>
            <a:cxnLst/>
            <a:rect l="0" t="0" r="0" b="0"/>
            <a:pathLst>
              <a:path w="120000" h="120000" extrusionOk="0">
                <a:moveTo>
                  <a:pt x="100918" y="0"/>
                </a:moveTo>
                <a:lnTo>
                  <a:pt x="100918" y="0"/>
                </a:lnTo>
                <a:cubicBezTo>
                  <a:pt x="18657" y="0"/>
                  <a:pt x="18657" y="0"/>
                  <a:pt x="18657" y="0"/>
                </a:cubicBezTo>
                <a:cubicBezTo>
                  <a:pt x="7208" y="0"/>
                  <a:pt x="0" y="4417"/>
                  <a:pt x="0" y="10797"/>
                </a:cubicBezTo>
                <a:cubicBezTo>
                  <a:pt x="0" y="106503"/>
                  <a:pt x="0" y="106503"/>
                  <a:pt x="0" y="106503"/>
                </a:cubicBezTo>
                <a:cubicBezTo>
                  <a:pt x="0" y="112883"/>
                  <a:pt x="7208" y="119754"/>
                  <a:pt x="18657" y="119754"/>
                </a:cubicBezTo>
                <a:cubicBezTo>
                  <a:pt x="100918" y="119754"/>
                  <a:pt x="100918" y="119754"/>
                  <a:pt x="100918" y="119754"/>
                </a:cubicBezTo>
                <a:cubicBezTo>
                  <a:pt x="112367" y="119754"/>
                  <a:pt x="119575" y="112883"/>
                  <a:pt x="119575" y="106503"/>
                </a:cubicBezTo>
                <a:cubicBezTo>
                  <a:pt x="119575" y="10797"/>
                  <a:pt x="119575" y="10797"/>
                  <a:pt x="119575" y="10797"/>
                </a:cubicBezTo>
                <a:cubicBezTo>
                  <a:pt x="119575" y="4417"/>
                  <a:pt x="112367" y="0"/>
                  <a:pt x="100918" y="0"/>
                </a:cubicBezTo>
                <a:close/>
                <a:moveTo>
                  <a:pt x="59787" y="112883"/>
                </a:moveTo>
                <a:lnTo>
                  <a:pt x="59787" y="112883"/>
                </a:lnTo>
                <a:cubicBezTo>
                  <a:pt x="52155" y="112883"/>
                  <a:pt x="44946" y="110674"/>
                  <a:pt x="44946" y="108711"/>
                </a:cubicBezTo>
                <a:cubicBezTo>
                  <a:pt x="44946" y="104294"/>
                  <a:pt x="52155" y="102085"/>
                  <a:pt x="59787" y="102085"/>
                </a:cubicBezTo>
                <a:cubicBezTo>
                  <a:pt x="67420" y="102085"/>
                  <a:pt x="74628" y="104294"/>
                  <a:pt x="74628" y="108711"/>
                </a:cubicBezTo>
                <a:cubicBezTo>
                  <a:pt x="74628" y="110674"/>
                  <a:pt x="67420" y="112883"/>
                  <a:pt x="59787" y="112883"/>
                </a:cubicBezTo>
                <a:close/>
                <a:moveTo>
                  <a:pt x="104734" y="95705"/>
                </a:moveTo>
                <a:lnTo>
                  <a:pt x="104734" y="95705"/>
                </a:lnTo>
                <a:cubicBezTo>
                  <a:pt x="14840" y="95705"/>
                  <a:pt x="14840" y="95705"/>
                  <a:pt x="14840" y="95705"/>
                </a:cubicBezTo>
                <a:cubicBezTo>
                  <a:pt x="14840" y="15214"/>
                  <a:pt x="14840" y="15214"/>
                  <a:pt x="14840" y="15214"/>
                </a:cubicBezTo>
                <a:cubicBezTo>
                  <a:pt x="104734" y="15214"/>
                  <a:pt x="104734" y="15214"/>
                  <a:pt x="104734" y="15214"/>
                </a:cubicBezTo>
                <a:lnTo>
                  <a:pt x="104734" y="95705"/>
                </a:lnTo>
                <a:close/>
              </a:path>
            </a:pathLst>
          </a:custGeom>
          <a:solidFill>
            <a:schemeClr val="accent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5" name="Rectangle 14"/>
          <p:cNvSpPr/>
          <p:nvPr/>
        </p:nvSpPr>
        <p:spPr>
          <a:xfrm>
            <a:off x="2073748" y="2971949"/>
            <a:ext cx="2829569" cy="291298"/>
          </a:xfrm>
          <a:prstGeom prst="rect">
            <a:avLst/>
          </a:prstGeom>
        </p:spPr>
        <p:txBody>
          <a:bodyPr wrap="square">
            <a:spAutoFit/>
          </a:bodyPr>
          <a:lstStyle/>
          <a:p>
            <a:pPr>
              <a:lnSpc>
                <a:spcPct val="120000"/>
              </a:lnSpc>
            </a:pPr>
            <a:r>
              <a:rPr lang="en-US" sz="1200" b="1" dirty="0">
                <a:solidFill>
                  <a:schemeClr val="bg1"/>
                </a:solidFill>
                <a:latin typeface="Lato" panose="020F0502020204030203" pitchFamily="34" charset="0"/>
                <a:ea typeface="Lato" panose="020F0502020204030203" pitchFamily="34" charset="0"/>
                <a:cs typeface="Lato" panose="020F0502020204030203" pitchFamily="34" charset="0"/>
              </a:rPr>
              <a:t>Any Questions???</a:t>
            </a:r>
          </a:p>
        </p:txBody>
      </p:sp>
      <p:sp>
        <p:nvSpPr>
          <p:cNvPr id="16" name="Rectangle 15"/>
          <p:cNvSpPr/>
          <p:nvPr/>
        </p:nvSpPr>
        <p:spPr>
          <a:xfrm>
            <a:off x="2492848" y="3533981"/>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Andrew, Ava, Ghassan &amp; Nikki </a:t>
            </a:r>
          </a:p>
        </p:txBody>
      </p:sp>
      <p:sp>
        <p:nvSpPr>
          <p:cNvPr id="17" name="Rectangle 16"/>
          <p:cNvSpPr/>
          <p:nvPr/>
        </p:nvSpPr>
        <p:spPr>
          <a:xfrm>
            <a:off x="2492848" y="4052776"/>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anavghni@gmail.com</a:t>
            </a:r>
          </a:p>
        </p:txBody>
      </p:sp>
      <p:sp>
        <p:nvSpPr>
          <p:cNvPr id="18" name="Rectangle 17"/>
          <p:cNvSpPr/>
          <p:nvPr/>
        </p:nvSpPr>
        <p:spPr>
          <a:xfrm>
            <a:off x="2492847" y="4567463"/>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867-5309</a:t>
            </a:r>
          </a:p>
        </p:txBody>
      </p:sp>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a:xfrm>
            <a:off x="-2" y="-30480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961229" y="1811629"/>
            <a:ext cx="36234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OUR BIG IDEA</a:t>
            </a:r>
          </a:p>
        </p:txBody>
      </p:sp>
      <p:sp>
        <p:nvSpPr>
          <p:cNvPr id="19" name="Rectangle 18"/>
          <p:cNvSpPr/>
          <p:nvPr/>
        </p:nvSpPr>
        <p:spPr>
          <a:xfrm>
            <a:off x="961229" y="2563242"/>
            <a:ext cx="3961291" cy="1102481"/>
          </a:xfrm>
          <a:prstGeom prst="rect">
            <a:avLst/>
          </a:prstGeom>
        </p:spPr>
        <p:txBody>
          <a:bodyPr wrap="square">
            <a:spAutoFit/>
          </a:bodyPr>
          <a:lstStyle/>
          <a:p>
            <a:pPr algn="just">
              <a:lnSpc>
                <a:spcPct val="120000"/>
              </a:lnSpc>
            </a:pPr>
            <a:r>
              <a:rPr lang="en-US" sz="1400" b="1" dirty="0">
                <a:solidFill>
                  <a:schemeClr val="accent1"/>
                </a:solidFill>
                <a:latin typeface="Lato" panose="020F0502020204030203" pitchFamily="34" charset="0"/>
                <a:ea typeface="Lato" panose="020F0502020204030203" pitchFamily="34" charset="0"/>
                <a:cs typeface="Lato" panose="020F0502020204030203" pitchFamily="34" charset="0"/>
              </a:rPr>
              <a:t>Bundles of Dough’s </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mission is to highlight the most commonly purchased items in a given bakery, both on any given day, and within the  context of several months.</a:t>
            </a:r>
          </a:p>
        </p:txBody>
      </p:sp>
      <p:pic>
        <p:nvPicPr>
          <p:cNvPr id="38" name="Picture 3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1229" y="3899962"/>
            <a:ext cx="1907451" cy="2747780"/>
          </a:xfrm>
          <a:prstGeom prst="rect">
            <a:avLst/>
          </a:prstGeom>
        </p:spPr>
      </p:pic>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par>
                          <p:cTn id="13" fill="hold">
                            <p:stCondLst>
                              <p:cond delay="1250"/>
                            </p:stCondLst>
                            <p:childTnLst>
                              <p:par>
                                <p:cTn id="14" presetID="2" presetClass="entr" presetSubtype="2" decel="3000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1000" fill="hold"/>
                                        <p:tgtEl>
                                          <p:spTgt spid="38"/>
                                        </p:tgtEl>
                                        <p:attrNameLst>
                                          <p:attrName>ppt_x</p:attrName>
                                        </p:attrNameLst>
                                      </p:cBhvr>
                                      <p:tavLst>
                                        <p:tav tm="0">
                                          <p:val>
                                            <p:strVal val="1+#ppt_w/2"/>
                                          </p:val>
                                        </p:tav>
                                        <p:tav tm="100000">
                                          <p:val>
                                            <p:strVal val="#ppt_x"/>
                                          </p:val>
                                        </p:tav>
                                      </p:tavLst>
                                    </p:anim>
                                    <p:anim calcmode="lin" valueType="num">
                                      <p:cBhvr additive="base">
                                        <p:cTn id="17"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Bundles of Dough Flow Chart</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D210FA48-46E5-4109-B1E1-33D0B0F82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55" y="1056442"/>
            <a:ext cx="11393490" cy="5264459"/>
          </a:xfrm>
          <a:prstGeom prst="rect">
            <a:avLst/>
          </a:prstGeom>
        </p:spPr>
      </p:pic>
    </p:spTree>
    <p:extLst>
      <p:ext uri="{BB962C8B-B14F-4D97-AF65-F5344CB8AC3E}">
        <p14:creationId xmlns:p14="http://schemas.microsoft.com/office/powerpoint/2010/main" val="845286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Snippet of Raw Data</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5" name="Chart 44"/>
          <p:cNvGraphicFramePr/>
          <p:nvPr>
            <p:extLst>
              <p:ext uri="{D42A27DB-BD31-4B8C-83A1-F6EECF244321}">
                <p14:modId xmlns:p14="http://schemas.microsoft.com/office/powerpoint/2010/main" val="2738236195"/>
              </p:ext>
            </p:extLst>
          </p:nvPr>
        </p:nvGraphicFramePr>
        <p:xfrm>
          <a:off x="381000"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a:extLst>
              <a:ext uri="{FF2B5EF4-FFF2-40B4-BE49-F238E27FC236}">
                <a16:creationId xmlns:a16="http://schemas.microsoft.com/office/drawing/2014/main" id="{AF15C0FF-5FDF-47E9-922C-D5D6FC3F4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981074"/>
            <a:ext cx="9630833" cy="5876925"/>
          </a:xfrm>
          <a:prstGeom prst="rect">
            <a:avLst/>
          </a:prstGeom>
        </p:spPr>
      </p:pic>
    </p:spTree>
    <p:extLst>
      <p:ext uri="{BB962C8B-B14F-4D97-AF65-F5344CB8AC3E}">
        <p14:creationId xmlns:p14="http://schemas.microsoft.com/office/powerpoint/2010/main" val="1660344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heel(1)">
                                      <p:cBhvr>
                                        <p:cTn id="11"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4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838427" y="2870981"/>
            <a:ext cx="3251201" cy="390813"/>
          </a:xfrm>
          <a:prstGeom prst="rect">
            <a:avLst/>
          </a:prstGeom>
        </p:spPr>
        <p:txBody>
          <a:bodyPr wrap="square">
            <a:spAutoFit/>
          </a:bodyPr>
          <a:lstStyle/>
          <a:p>
            <a:pPr>
              <a:lnSpc>
                <a:spcPct val="120000"/>
              </a:lnSpc>
            </a:pPr>
            <a:endParaRPr lang="en-US"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9" name="TextBox 28"/>
          <p:cNvSpPr txBox="1"/>
          <p:nvPr/>
        </p:nvSpPr>
        <p:spPr>
          <a:xfrm>
            <a:off x="694528" y="628650"/>
            <a:ext cx="6925471"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The Data Set</a:t>
            </a:r>
          </a:p>
        </p:txBody>
      </p:sp>
      <p:sp>
        <p:nvSpPr>
          <p:cNvPr id="4" name="TextBox 3">
            <a:extLst>
              <a:ext uri="{FF2B5EF4-FFF2-40B4-BE49-F238E27FC236}">
                <a16:creationId xmlns:a16="http://schemas.microsoft.com/office/drawing/2014/main" id="{C3A52750-9E9C-4D33-BA9E-775A37F52508}"/>
              </a:ext>
            </a:extLst>
          </p:cNvPr>
          <p:cNvSpPr txBox="1"/>
          <p:nvPr/>
        </p:nvSpPr>
        <p:spPr>
          <a:xfrm>
            <a:off x="761203" y="1114937"/>
            <a:ext cx="6925471" cy="3693319"/>
          </a:xfrm>
          <a:prstGeom prst="rect">
            <a:avLst/>
          </a:prstGeom>
          <a:noFill/>
        </p:spPr>
        <p:txBody>
          <a:bodyPr wrap="square" rtlCol="0">
            <a:spAutoFit/>
          </a:bodyPr>
          <a:lstStyle/>
          <a:p>
            <a:r>
              <a:rPr lang="en-US" dirty="0">
                <a:solidFill>
                  <a:schemeClr val="bg1"/>
                </a:solidFill>
              </a:rPr>
              <a:t>According to the dataset explanation (found at </a:t>
            </a:r>
            <a:r>
              <a:rPr lang="en-US" dirty="0">
                <a:solidFill>
                  <a:srgbClr val="0070C0"/>
                </a:solidFill>
              </a:rPr>
              <a:t>https://www.kaggle.com/xvivancos/market-basket-analysis/data</a:t>
            </a:r>
            <a:r>
              <a:rPr lang="en-US" dirty="0">
                <a:solidFill>
                  <a:schemeClr val="bg1"/>
                </a:solidFill>
              </a:rPr>
              <a:t>) this data belongs to a bakery called "The Bread Basket", located in Edinburgh, Scotland. This bakery presents a refreshing offer of Argentine and Spanish products. We used this dataset to perform a modeling technique known as Market Basket Analysis. This is based on the idea that one can predict purchasing patterns within items, which is what makes it popular in the field of retail and commerce. This form of analysis helps many forms of businesses understand behavioral patterns and purchase patterns. The idea is to find the link between purchased items. For example, if someone purchases Item1, how likely are they to then also purchase Item2? The answer to this can be found with the application of the </a:t>
            </a:r>
            <a:r>
              <a:rPr lang="en-US" dirty="0" err="1">
                <a:solidFill>
                  <a:schemeClr val="bg1"/>
                </a:solidFill>
              </a:rPr>
              <a:t>Apriori</a:t>
            </a:r>
            <a:r>
              <a:rPr lang="en-US" dirty="0">
                <a:solidFill>
                  <a:schemeClr val="bg1"/>
                </a:solidFill>
              </a:rPr>
              <a:t> Algorithm.</a:t>
            </a:r>
          </a:p>
        </p:txBody>
      </p:sp>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2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Flask</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Placeholder 13">
            <a:extLst>
              <a:ext uri="{FF2B5EF4-FFF2-40B4-BE49-F238E27FC236}">
                <a16:creationId xmlns:a16="http://schemas.microsoft.com/office/drawing/2014/main" id="{9AD3BD26-62D4-4498-9773-BAFD78492D0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946" b="20946"/>
          <a:stretch>
            <a:fillRect/>
          </a:stretch>
        </p:blipFill>
        <p:spPr>
          <a:xfrm>
            <a:off x="0" y="879475"/>
            <a:ext cx="12192000" cy="6858000"/>
          </a:xfrm>
        </p:spPr>
      </p:pic>
    </p:spTree>
    <p:extLst>
      <p:ext uri="{BB962C8B-B14F-4D97-AF65-F5344CB8AC3E}">
        <p14:creationId xmlns:p14="http://schemas.microsoft.com/office/powerpoint/2010/main" val="387072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SQLITE</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Placeholder 23">
            <a:extLst>
              <a:ext uri="{FF2B5EF4-FFF2-40B4-BE49-F238E27FC236}">
                <a16:creationId xmlns:a16="http://schemas.microsoft.com/office/drawing/2014/main" id="{9E9E3A26-2979-4ABC-A96F-8A8F392EADD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85" b="5085"/>
          <a:stretch>
            <a:fillRect/>
          </a:stretch>
        </p:blipFill>
        <p:spPr>
          <a:xfrm>
            <a:off x="0" y="1055688"/>
            <a:ext cx="12192000" cy="5802312"/>
          </a:xfrm>
        </p:spPr>
      </p:pic>
    </p:spTree>
    <p:extLst>
      <p:ext uri="{BB962C8B-B14F-4D97-AF65-F5344CB8AC3E}">
        <p14:creationId xmlns:p14="http://schemas.microsoft.com/office/powerpoint/2010/main" val="1777446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Graphs Time Series</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Placeholder 6">
            <a:extLst>
              <a:ext uri="{FF2B5EF4-FFF2-40B4-BE49-F238E27FC236}">
                <a16:creationId xmlns:a16="http://schemas.microsoft.com/office/drawing/2014/main" id="{A54CD65C-3F88-4070-BB77-8662A922B0A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141" r="10141"/>
          <a:stretch>
            <a:fillRect/>
          </a:stretch>
        </p:blipFill>
        <p:spPr>
          <a:xfrm>
            <a:off x="0" y="1266092"/>
            <a:ext cx="12192000" cy="5106700"/>
          </a:xfrm>
        </p:spPr>
      </p:pic>
    </p:spTree>
    <p:extLst>
      <p:ext uri="{BB962C8B-B14F-4D97-AF65-F5344CB8AC3E}">
        <p14:creationId xmlns:p14="http://schemas.microsoft.com/office/powerpoint/2010/main" val="9318758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Top 10</a:t>
            </a:r>
          </a:p>
        </p:txBody>
      </p:sp>
      <p:grpSp>
        <p:nvGrpSpPr>
          <p:cNvPr id="3" name="Group 2"/>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Placeholder 7">
            <a:extLst>
              <a:ext uri="{FF2B5EF4-FFF2-40B4-BE49-F238E27FC236}">
                <a16:creationId xmlns:a16="http://schemas.microsoft.com/office/drawing/2014/main" id="{A741DA31-4572-4AFD-9425-E3E290278A8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28" r="2628"/>
          <a:stretch>
            <a:fillRect/>
          </a:stretch>
        </p:blipFill>
        <p:spPr>
          <a:xfrm>
            <a:off x="0" y="1301262"/>
            <a:ext cx="12192000" cy="5556738"/>
          </a:xfrm>
        </p:spPr>
      </p:pic>
    </p:spTree>
    <p:extLst>
      <p:ext uri="{BB962C8B-B14F-4D97-AF65-F5344CB8AC3E}">
        <p14:creationId xmlns:p14="http://schemas.microsoft.com/office/powerpoint/2010/main" val="3794976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theme/theme1.xml><?xml version="1.0" encoding="utf-8"?>
<a:theme xmlns:a="http://schemas.openxmlformats.org/drawingml/2006/main" name="Office Them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ffee Shop Business Pitch Deck" id="{DC3D4A70-E800-4C21-B572-75CCA82695CD}" vid="{45DC29CB-C6FD-4AFA-9C79-6C65DB4D22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F02E0EF7D44C04B9FA644DBFF45FF6A" ma:contentTypeVersion="7" ma:contentTypeDescription="Create a new document." ma:contentTypeScope="" ma:versionID="2e6b4392e6a60142131b061c79ad0e94">
  <xsd:schema xmlns:xsd="http://www.w3.org/2001/XMLSchema" xmlns:xs="http://www.w3.org/2001/XMLSchema" xmlns:p="http://schemas.microsoft.com/office/2006/metadata/properties" xmlns:ns2="876de33e-aaa5-4507-9b92-b84e676ded0d" xmlns:ns3="ef88797d-310b-4d46-ad9c-0c23fa0c8d45" targetNamespace="http://schemas.microsoft.com/office/2006/metadata/properties" ma:root="true" ma:fieldsID="3e0c474f61fa017686f1489b30c34ab9" ns2:_="" ns3:_="">
    <xsd:import namespace="876de33e-aaa5-4507-9b92-b84e676ded0d"/>
    <xsd:import namespace="ef88797d-310b-4d46-ad9c-0c23fa0c8d4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6de33e-aaa5-4507-9b92-b84e676ded0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f88797d-310b-4d46-ad9c-0c23fa0c8d4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07BF27-CA4E-4D28-8C8C-649FEE679D05}">
  <ds:schemaRefs>
    <ds:schemaRef ds:uri="http://schemas.microsoft.com/sharepoint/v3/contenttype/forms"/>
  </ds:schemaRefs>
</ds:datastoreItem>
</file>

<file path=customXml/itemProps2.xml><?xml version="1.0" encoding="utf-8"?>
<ds:datastoreItem xmlns:ds="http://schemas.openxmlformats.org/officeDocument/2006/customXml" ds:itemID="{AB0AE9A0-2915-4C09-A615-115A89D2E2EB}">
  <ds:schemaRefs>
    <ds:schemaRef ds:uri="http://schemas.microsoft.com/office/2006/documentManagement/types"/>
    <ds:schemaRef ds:uri="876de33e-aaa5-4507-9b92-b84e676ded0d"/>
    <ds:schemaRef ds:uri="http://purl.org/dc/elements/1.1/"/>
    <ds:schemaRef ds:uri="http://schemas.microsoft.com/office/2006/metadata/properties"/>
    <ds:schemaRef ds:uri="http://schemas.microsoft.com/office/infopath/2007/PartnerControls"/>
    <ds:schemaRef ds:uri="ef88797d-310b-4d46-ad9c-0c23fa0c8d45"/>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8C73E150-6BC3-467B-9B51-FF3AEE6AB9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6de33e-aaa5-4507-9b92-b84e676ded0d"/>
    <ds:schemaRef ds:uri="ef88797d-310b-4d46-ad9c-0c23fa0c8d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5816</TotalTime>
  <Words>243</Words>
  <Application>Microsoft Office PowerPoint</Application>
  <PresentationFormat>Widescreen</PresentationFormat>
  <Paragraphs>27</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Lato</vt:lpstr>
      <vt:lpstr>Lato Black</vt:lpstr>
      <vt:lpstr>Roboto</vt:lpstr>
      <vt:lpstr>Roboto Condensed Light</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Nikki Statum</dc:creator>
  <cp:lastModifiedBy>Nikki Statum</cp:lastModifiedBy>
  <cp:revision>10</cp:revision>
  <dcterms:created xsi:type="dcterms:W3CDTF">2018-10-26T00:59:03Z</dcterms:created>
  <dcterms:modified xsi:type="dcterms:W3CDTF">2018-10-30T01:55:54Z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0x0101005F02E0EF7D44C04B9FA644DBFF45FF6A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v-prabic@microsoft.com</vt:lpwstr>
  </property>
  <property fmtid="{D5CDD505-2E9C-101B-9397-08002B2CF9AE}" pid="6" name="MSIP_Label_f42aa342-8706-4288-bd11-ebb85995028c_SetDate">
    <vt:lpwstr>2018-01-11T00:31:06.4918337Z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